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64" r:id="rId4"/>
    <p:sldId id="263" r:id="rId5"/>
    <p:sldId id="259" r:id="rId6"/>
    <p:sldId id="265" r:id="rId7"/>
    <p:sldId id="257" r:id="rId8"/>
    <p:sldId id="266" r:id="rId9"/>
    <p:sldId id="260" r:id="rId10"/>
    <p:sldId id="261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00"/>
    <a:srgbClr val="4F81BD"/>
    <a:srgbClr val="385D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0764D-2476-492E-8461-D6A1672BFE65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881CF-CF6F-4D33-A130-F9F079AFCD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369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881CF-CF6F-4D33-A130-F9F079AFCD2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Причастный оборот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b="1" dirty="0" smtClean="0">
                <a:solidFill>
                  <a:schemeClr val="tx1"/>
                </a:solidFill>
              </a:rPr>
              <a:t>Суворова Наталья Владимировна,</a:t>
            </a:r>
          </a:p>
          <a:p>
            <a:pPr lvl="0"/>
            <a:r>
              <a:rPr lang="ru-RU" sz="2400" b="1" dirty="0" smtClean="0">
                <a:solidFill>
                  <a:schemeClr val="tx1"/>
                </a:solidFill>
              </a:rPr>
              <a:t>учитель русского языка и литературы </a:t>
            </a:r>
          </a:p>
          <a:p>
            <a:pPr lvl="0"/>
            <a:r>
              <a:rPr lang="ru-RU" sz="2400" b="1" dirty="0" smtClean="0">
                <a:solidFill>
                  <a:schemeClr val="tx1"/>
                </a:solidFill>
              </a:rPr>
              <a:t>ГБОУ гимназия №631</a:t>
            </a:r>
          </a:p>
          <a:p>
            <a:pPr lvl="0"/>
            <a:r>
              <a:rPr lang="ru-RU" sz="2400" b="1" dirty="0" smtClean="0">
                <a:solidFill>
                  <a:schemeClr val="tx1"/>
                </a:solidFill>
              </a:rPr>
              <a:t> г. </a:t>
            </a:r>
            <a:r>
              <a:rPr lang="ru-RU" sz="2400" b="1" smtClean="0">
                <a:solidFill>
                  <a:schemeClr val="tx1"/>
                </a:solidFill>
              </a:rPr>
              <a:t>Санкт-Петербург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771800" y="836712"/>
            <a:ext cx="2952751" cy="1582737"/>
            <a:chOff x="-114" y="1524"/>
            <a:chExt cx="1860" cy="997"/>
          </a:xfrm>
        </p:grpSpPr>
        <p:pic>
          <p:nvPicPr>
            <p:cNvPr id="6" name="Picture 19" descr="297-20071009-231056-520x8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472608"/>
          </a:xfrm>
          <a:ln>
            <a:solidFill>
              <a:srgbClr val="000099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Она вошла, отпустила двух леших втащивших чемоданы и принялась раздавать подарки. </a:t>
            </a:r>
          </a:p>
          <a:p>
            <a:pPr>
              <a:buNone/>
            </a:pPr>
            <a:r>
              <a:rPr lang="ru-RU" b="1" dirty="0" smtClean="0"/>
              <a:t>Моей старшей сестре она подарила сапоги-скороходы сшитые из крокодиловой кожи.</a:t>
            </a:r>
          </a:p>
          <a:p>
            <a:pPr>
              <a:buNone/>
            </a:pPr>
            <a:r>
              <a:rPr lang="ru-RU" b="1" dirty="0" smtClean="0"/>
              <a:t>Вызывающий ветры и бури веер бабуся вручила моей второй сестре. </a:t>
            </a:r>
          </a:p>
          <a:p>
            <a:pPr>
              <a:buNone/>
            </a:pPr>
            <a:r>
              <a:rPr lang="ru-RU" b="1" dirty="0" smtClean="0"/>
              <a:t>Младший братик получил карту помогающую клады отыскивать. </a:t>
            </a:r>
          </a:p>
          <a:p>
            <a:pPr>
              <a:buNone/>
            </a:pPr>
            <a:r>
              <a:rPr lang="ru-RU" b="1" dirty="0" smtClean="0"/>
              <a:t>Ну а клубочек указывающий дорогу бабушка подарила мне.</a:t>
            </a:r>
            <a:endParaRPr lang="ru-RU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77688" y="764704"/>
            <a:ext cx="8686800" cy="55446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Она вошла, отпустила двух леших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втащивших чемоданы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принялась раздавать подарки.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Моей старшей сестре она подарила сапоги-скороходы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сшитые из крокодиловой кожи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Вызывающий ветры и бури 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веер бабуся вручила моей второй сестре.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Младший братик получил карту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помогающую клады отыскивать.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Ну а клубочек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указывающий дорогу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бабушка подарила мне.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92888" cy="599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называется причастным оборотом?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/>
              <a:t>стоявшая на столе</a:t>
            </a:r>
          </a:p>
          <a:p>
            <a:pPr>
              <a:buNone/>
            </a:pPr>
            <a:r>
              <a:rPr lang="ru-RU" sz="7200" b="1" dirty="0" smtClean="0"/>
              <a:t>стоявшая свеча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Причастный оборот  - это причастие с зависимыми словами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sz="2400" b="1" dirty="0" smtClean="0"/>
          </a:p>
          <a:p>
            <a:pPr marL="514350" indent="-514350">
              <a:buNone/>
            </a:pPr>
            <a:endParaRPr lang="ru-RU" sz="2400" b="1" dirty="0" smtClean="0"/>
          </a:p>
          <a:p>
            <a:pPr marL="514350" indent="-514350">
              <a:buNone/>
            </a:pPr>
            <a:endParaRPr lang="ru-RU" sz="2400" b="1" dirty="0" smtClean="0"/>
          </a:p>
          <a:p>
            <a:pPr marL="514350" indent="-514350">
              <a:buNone/>
            </a:pPr>
            <a:r>
              <a:rPr lang="ru-RU" sz="4000" b="1" dirty="0" smtClean="0"/>
              <a:t>Свеча  стоявшая на столе   погасла.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276872"/>
            <a:ext cx="1082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какая?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2276872"/>
            <a:ext cx="753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где?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636912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Х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270892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780928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прич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08682" y="2996952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84168" y="2996952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Выгнутая вверх стрелка 12"/>
          <p:cNvSpPr/>
          <p:nvPr/>
        </p:nvSpPr>
        <p:spPr>
          <a:xfrm>
            <a:off x="1547664" y="2708920"/>
            <a:ext cx="1800200" cy="216024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>
            <a:off x="3779912" y="2996952"/>
            <a:ext cx="1800200" cy="216024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3068960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4168" y="3068960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1560" y="3573016"/>
            <a:ext cx="936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444208" y="3645024"/>
            <a:ext cx="1620500" cy="12576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67544" y="3140968"/>
            <a:ext cx="1368152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187624" y="3861048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923928" y="3789040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4509120"/>
            <a:ext cx="2232248" cy="79208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определяемое слово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31840" y="4509120"/>
            <a:ext cx="2448272" cy="79208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причастный оборот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2051720" y="3501008"/>
            <a:ext cx="3888432" cy="144016"/>
            <a:chOff x="326841" y="2636912"/>
            <a:chExt cx="4883298" cy="143238"/>
          </a:xfrm>
        </p:grpSpPr>
        <p:sp>
          <p:nvSpPr>
            <p:cNvPr id="28" name="Полилиния 27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2771800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3995936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3" name="Прямая со стрелкой 32"/>
          <p:cNvCxnSpPr/>
          <p:nvPr/>
        </p:nvCxnSpPr>
        <p:spPr>
          <a:xfrm>
            <a:off x="5796136" y="3789040"/>
            <a:ext cx="0" cy="18722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563888" y="5661248"/>
            <a:ext cx="2448272" cy="79208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Зависимое слово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5" grpId="0" animBg="1"/>
      <p:bldP spid="26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Чтобы найти ПО, нужно: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64096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98"/>
                <a:gridCol w="82520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Найти в предложении грамматическую основу.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Найти причастие и надписать над ним     </a:t>
                      </a:r>
                      <a:r>
                        <a:rPr lang="ru-RU" sz="24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прич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Найти границы причастного оборота (найти все  слова, которые зависят от причастия, задавая к ним вопросы по цепочке). 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4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Подчеркнуть причастный оборот (ПО) как один член предложения и выделить его  вертикальными линиями.</a:t>
                      </a:r>
                      <a:endParaRPr lang="ru-RU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5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Найти </a:t>
                      </a:r>
                      <a:r>
                        <a:rPr lang="ru-RU" sz="24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определяемое (главное) слово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от которого к причастию  задаётся вопрос (какой?), и поставить над ним 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Определить место ПО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отношению к определяемому слову, чтобы расставить знаки препинания.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229600" cy="92697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Причастный оборот, стоящий после определяемого слова,  на письме обособляется (выделяется с двух сторон запятыми),   в устной речи  - выделяется интонационно.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marL="742950" lvl="0" indent="-742950">
              <a:buAutoNum type="arabicPeriod"/>
            </a:pPr>
            <a:r>
              <a:rPr lang="ru-RU" sz="4000" b="1" dirty="0" smtClean="0"/>
              <a:t>Ветка   колеблемая ветром задевала оконную раму.</a:t>
            </a:r>
          </a:p>
          <a:p>
            <a:pPr marL="742950" lvl="0" indent="-742950">
              <a:buAutoNum type="arabicPeriod"/>
            </a:pPr>
            <a:endParaRPr lang="ru-RU" sz="4000" b="1" dirty="0" smtClean="0"/>
          </a:p>
          <a:p>
            <a:pPr>
              <a:buNone/>
            </a:pPr>
            <a:endParaRPr lang="ru-RU" sz="40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59632" y="2276872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31640" y="2852936"/>
            <a:ext cx="2016224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2989854" y="2132856"/>
            <a:ext cx="4174434" cy="216024"/>
            <a:chOff x="326841" y="2636912"/>
            <a:chExt cx="4883298" cy="143238"/>
          </a:xfrm>
        </p:grpSpPr>
        <p:sp>
          <p:nvSpPr>
            <p:cNvPr id="11" name="Полилиния 10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2771800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995936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915816" y="1412776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прич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8064" y="1268760"/>
            <a:ext cx="64807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15616" y="1772816"/>
            <a:ext cx="1584176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843808" y="1628800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308304" y="1628800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763688" y="1196752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Выгнутая вверх стрелка 22"/>
          <p:cNvSpPr/>
          <p:nvPr/>
        </p:nvSpPr>
        <p:spPr>
          <a:xfrm>
            <a:off x="2267744" y="1340768"/>
            <a:ext cx="2304256" cy="360040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1800" y="908720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какая?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99792" y="1844824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80312" y="1916832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331640" y="4077072"/>
            <a:ext cx="936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2627784" y="4149080"/>
            <a:ext cx="1864797" cy="216024"/>
            <a:chOff x="326841" y="2636912"/>
            <a:chExt cx="2435026" cy="143238"/>
          </a:xfrm>
        </p:grpSpPr>
        <p:sp>
          <p:nvSpPr>
            <p:cNvPr id="32" name="Полилиния 31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4572000" y="3645024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627784" y="3645024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339752" y="3789040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03848" y="3645024"/>
            <a:ext cx="64807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63688" y="3501008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4" name="Выгнутая вверх стрелка 43"/>
          <p:cNvSpPr/>
          <p:nvPr/>
        </p:nvSpPr>
        <p:spPr>
          <a:xfrm>
            <a:off x="2123728" y="3573016"/>
            <a:ext cx="1800200" cy="216024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67744" y="3140968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какая?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860032" y="4221088"/>
            <a:ext cx="1008112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Левая круглая скобка 49"/>
          <p:cNvSpPr/>
          <p:nvPr/>
        </p:nvSpPr>
        <p:spPr>
          <a:xfrm>
            <a:off x="1115616" y="3501008"/>
            <a:ext cx="144016" cy="936104"/>
          </a:xfrm>
          <a:prstGeom prst="leftBracket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авая круглая скобка 50"/>
          <p:cNvSpPr/>
          <p:nvPr/>
        </p:nvSpPr>
        <p:spPr>
          <a:xfrm>
            <a:off x="6012160" y="3501008"/>
            <a:ext cx="144016" cy="936104"/>
          </a:xfrm>
          <a:prstGeom prst="rightBracket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644008" y="3789040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7584" y="443711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(Простое, повествовательное, невосклицательное, распространённое, двусоставное, осложнено ПО).</a:t>
            </a:r>
            <a:endParaRPr lang="ru-RU" sz="2400" b="1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300192" y="3933056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Причастный оборот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9" grpId="0" animBg="1"/>
      <p:bldP spid="41" grpId="0" animBg="1"/>
      <p:bldP spid="42" grpId="0" animBg="1"/>
      <p:bldP spid="44" grpId="1" animBg="1"/>
      <p:bldP spid="45" grpId="1" animBg="1"/>
      <p:bldP spid="50" grpId="0" animBg="1"/>
      <p:bldP spid="51" grpId="0" animBg="1"/>
      <p:bldP spid="52" grpId="0" animBg="1"/>
      <p:bldP spid="54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06090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Потренируемся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742950" lvl="0" indent="-742950">
              <a:buNone/>
            </a:pPr>
            <a:endParaRPr lang="ru-RU" sz="4000" b="1" dirty="0" smtClean="0"/>
          </a:p>
          <a:p>
            <a:pPr marL="742950" lvl="0" indent="-742950">
              <a:buNone/>
            </a:pPr>
            <a:endParaRPr lang="ru-RU" sz="4000" b="1" dirty="0" smtClean="0"/>
          </a:p>
          <a:p>
            <a:pPr marL="742950" lvl="0" indent="-742950">
              <a:buNone/>
            </a:pPr>
            <a:endParaRPr lang="ru-RU" sz="4000" b="1" dirty="0" smtClean="0"/>
          </a:p>
          <a:p>
            <a:pPr marL="742950" lvl="0" indent="-742950">
              <a:buNone/>
            </a:pPr>
            <a:r>
              <a:rPr lang="ru-RU" sz="4000" b="1" dirty="0" smtClean="0"/>
              <a:t>     Туман   стелющийся над рекой закрыл все вокруг.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31640" y="5013176"/>
            <a:ext cx="1584176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59632" y="4365104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619672" y="3429000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87624" y="3933056"/>
            <a:ext cx="1440160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491880" y="3573016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прич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24128" y="3429000"/>
            <a:ext cx="64807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8028384" y="3645024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915816" y="3717032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028384" y="3861048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99792" y="3861048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,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pSp>
        <p:nvGrpSpPr>
          <p:cNvPr id="4" name="Группа 34"/>
          <p:cNvGrpSpPr/>
          <p:nvPr/>
        </p:nvGrpSpPr>
        <p:grpSpPr>
          <a:xfrm>
            <a:off x="3203848" y="4293096"/>
            <a:ext cx="4677207" cy="216024"/>
            <a:chOff x="326841" y="2636912"/>
            <a:chExt cx="6107434" cy="143238"/>
          </a:xfrm>
        </p:grpSpPr>
        <p:sp>
          <p:nvSpPr>
            <p:cNvPr id="36" name="Полилиния 35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2771800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3995936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220072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9" name="Выгнутая вверх стрелка 58"/>
          <p:cNvSpPr/>
          <p:nvPr/>
        </p:nvSpPr>
        <p:spPr>
          <a:xfrm>
            <a:off x="2411760" y="3429000"/>
            <a:ext cx="1800200" cy="288032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555776" y="2996952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какой?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  <p:bldP spid="28" grpId="0" animBg="1"/>
      <p:bldP spid="33" grpId="0" animBg="1"/>
      <p:bldP spid="34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Поменяем местами ПО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742950" lvl="0" indent="-742950">
              <a:buAutoNum type="arabicPeriod"/>
            </a:pPr>
            <a:r>
              <a:rPr lang="ru-RU" sz="4000" b="1" dirty="0" smtClean="0"/>
              <a:t>Стелющийся над рекой  туман закрыл все вокруг.</a:t>
            </a:r>
          </a:p>
          <a:p>
            <a:pPr marL="742950" lvl="0" indent="-742950">
              <a:buAutoNum type="arabicPeriod"/>
            </a:pPr>
            <a:endParaRPr lang="ru-RU" sz="4000" b="1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04248" y="2132856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03648" y="2780928"/>
            <a:ext cx="1584176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588224" y="1700808"/>
            <a:ext cx="1584176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092280" y="1196752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75656" y="1412776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прич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1550977" y="2060848"/>
            <a:ext cx="4677207" cy="216024"/>
            <a:chOff x="326841" y="2636912"/>
            <a:chExt cx="6107434" cy="143238"/>
          </a:xfrm>
        </p:grpSpPr>
        <p:sp>
          <p:nvSpPr>
            <p:cNvPr id="42" name="Полилиния 41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2771800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3995936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5220072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6516216" y="1628800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259632" y="1556792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Выгнутая вверх стрелка 56"/>
          <p:cNvSpPr/>
          <p:nvPr/>
        </p:nvSpPr>
        <p:spPr>
          <a:xfrm flipH="1">
            <a:off x="4499992" y="1340768"/>
            <a:ext cx="2232248" cy="360040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932040" y="980728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какой?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55576" y="4797152"/>
            <a:ext cx="792088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Причастный оборот не выделяется запятыми,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если стоит  перед определяемым словом.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Такое предложение считается </a:t>
            </a:r>
            <a:r>
              <a:rPr lang="ru-RU" sz="2400" b="1" dirty="0" err="1" smtClean="0">
                <a:solidFill>
                  <a:srgbClr val="000099"/>
                </a:solidFill>
              </a:rPr>
              <a:t>неосложнённым</a:t>
            </a:r>
            <a:r>
              <a:rPr lang="ru-RU" sz="2400" b="1" dirty="0" smtClean="0">
                <a:solidFill>
                  <a:srgbClr val="000099"/>
                </a:solidFill>
              </a:rPr>
              <a:t>.</a:t>
            </a:r>
            <a:endParaRPr lang="ru-RU" sz="2400" b="1" dirty="0">
              <a:solidFill>
                <a:srgbClr val="000099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860032" y="4149080"/>
            <a:ext cx="936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2627784" y="4149080"/>
            <a:ext cx="1864797" cy="216024"/>
            <a:chOff x="326841" y="2636912"/>
            <a:chExt cx="2435026" cy="143238"/>
          </a:xfrm>
        </p:grpSpPr>
        <p:sp>
          <p:nvSpPr>
            <p:cNvPr id="52" name="Полилиния 51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4" name="Прямая соединительная линия 53"/>
          <p:cNvCxnSpPr/>
          <p:nvPr/>
        </p:nvCxnSpPr>
        <p:spPr>
          <a:xfrm>
            <a:off x="4572000" y="3645024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483768" y="3645024"/>
            <a:ext cx="0" cy="7920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Выгнутая вверх стрелка 55"/>
          <p:cNvSpPr/>
          <p:nvPr/>
        </p:nvSpPr>
        <p:spPr>
          <a:xfrm flipH="1">
            <a:off x="3419872" y="3429000"/>
            <a:ext cx="2016224" cy="216024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372200" y="4149080"/>
            <a:ext cx="1008112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Левая круглая скобка 61"/>
          <p:cNvSpPr/>
          <p:nvPr/>
        </p:nvSpPr>
        <p:spPr>
          <a:xfrm>
            <a:off x="2267744" y="3501008"/>
            <a:ext cx="144016" cy="936104"/>
          </a:xfrm>
          <a:prstGeom prst="leftBracket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авая круглая скобка 62"/>
          <p:cNvSpPr/>
          <p:nvPr/>
        </p:nvSpPr>
        <p:spPr>
          <a:xfrm>
            <a:off x="7524328" y="3573016"/>
            <a:ext cx="144016" cy="936104"/>
          </a:xfrm>
          <a:prstGeom prst="rightBracket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995936" y="2996952"/>
            <a:ext cx="1368152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какой?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004048" y="3573016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740352" y="3861048"/>
            <a:ext cx="2160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.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  <p:bldP spid="57" grpId="0" animBg="1"/>
      <p:bldP spid="58" grpId="0" animBg="1"/>
      <p:bldP spid="49" grpId="0" animBg="1"/>
      <p:bldP spid="56" grpId="0" animBg="1"/>
      <p:bldP spid="62" grpId="0" animBg="1"/>
      <p:bldP spid="63" grpId="0" animBg="1"/>
      <p:bldP spid="70" grpId="0" animBg="1"/>
      <p:bldP spid="71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Сравним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742950" lvl="0" indent="-742950">
              <a:buAutoNum type="arabicPeriod"/>
            </a:pPr>
            <a:endParaRPr lang="ru-RU" sz="4000" b="1" dirty="0" smtClean="0"/>
          </a:p>
          <a:p>
            <a:pPr marL="742950" lvl="0" indent="-742950">
              <a:buAutoNum type="arabicPeriod"/>
            </a:pPr>
            <a:r>
              <a:rPr lang="ru-RU" sz="4000" b="1" dirty="0" smtClean="0"/>
              <a:t>Стелющийся  туман  закрыл всё вокруг.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1844824"/>
            <a:ext cx="288032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940152" y="2996952"/>
            <a:ext cx="1584176" cy="0"/>
          </a:xfrm>
          <a:prstGeom prst="line">
            <a:avLst/>
          </a:prstGeom>
          <a:ln w="1492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355976" y="2492896"/>
            <a:ext cx="1440160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403648" y="2060848"/>
            <a:ext cx="1584176" cy="36004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один.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прич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4427984" y="2924944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64"/>
          <p:cNvGrpSpPr/>
          <p:nvPr/>
        </p:nvGrpSpPr>
        <p:grpSpPr>
          <a:xfrm>
            <a:off x="1331640" y="2852936"/>
            <a:ext cx="2706032" cy="216024"/>
            <a:chOff x="326841" y="2636912"/>
            <a:chExt cx="4883298" cy="143238"/>
          </a:xfrm>
        </p:grpSpPr>
        <p:sp>
          <p:nvSpPr>
            <p:cNvPr id="66" name="Полилиния 65"/>
            <p:cNvSpPr/>
            <p:nvPr/>
          </p:nvSpPr>
          <p:spPr>
            <a:xfrm>
              <a:off x="326841" y="2638951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олилиния 66"/>
            <p:cNvSpPr/>
            <p:nvPr/>
          </p:nvSpPr>
          <p:spPr>
            <a:xfrm>
              <a:off x="1547664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олилиния 67"/>
            <p:cNvSpPr/>
            <p:nvPr/>
          </p:nvSpPr>
          <p:spPr>
            <a:xfrm>
              <a:off x="2771800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олилиния 68"/>
            <p:cNvSpPr/>
            <p:nvPr/>
          </p:nvSpPr>
          <p:spPr>
            <a:xfrm>
              <a:off x="3995936" y="2636912"/>
              <a:ext cx="1214203" cy="141199"/>
            </a:xfrm>
            <a:custGeom>
              <a:avLst/>
              <a:gdLst>
                <a:gd name="connsiteX0" fmla="*/ 0 w 1214203"/>
                <a:gd name="connsiteY0" fmla="*/ 44288 h 141199"/>
                <a:gd name="connsiteX1" fmla="*/ 224852 w 1214203"/>
                <a:gd name="connsiteY1" fmla="*/ 29298 h 141199"/>
                <a:gd name="connsiteX2" fmla="*/ 269823 w 1214203"/>
                <a:gd name="connsiteY2" fmla="*/ 44288 h 141199"/>
                <a:gd name="connsiteX3" fmla="*/ 359764 w 1214203"/>
                <a:gd name="connsiteY3" fmla="*/ 104249 h 141199"/>
                <a:gd name="connsiteX4" fmla="*/ 419724 w 1214203"/>
                <a:gd name="connsiteY4" fmla="*/ 119239 h 141199"/>
                <a:gd name="connsiteX5" fmla="*/ 584616 w 1214203"/>
                <a:gd name="connsiteY5" fmla="*/ 74269 h 141199"/>
                <a:gd name="connsiteX6" fmla="*/ 674557 w 1214203"/>
                <a:gd name="connsiteY6" fmla="*/ 44288 h 141199"/>
                <a:gd name="connsiteX7" fmla="*/ 794478 w 1214203"/>
                <a:gd name="connsiteY7" fmla="*/ 59279 h 141199"/>
                <a:gd name="connsiteX8" fmla="*/ 824459 w 1214203"/>
                <a:gd name="connsiteY8" fmla="*/ 89259 h 141199"/>
                <a:gd name="connsiteX9" fmla="*/ 869429 w 1214203"/>
                <a:gd name="connsiteY9" fmla="*/ 104249 h 141199"/>
                <a:gd name="connsiteX10" fmla="*/ 944380 w 1214203"/>
                <a:gd name="connsiteY10" fmla="*/ 119239 h 141199"/>
                <a:gd name="connsiteX11" fmla="*/ 1004341 w 1214203"/>
                <a:gd name="connsiteY11" fmla="*/ 134229 h 141199"/>
                <a:gd name="connsiteX12" fmla="*/ 1154242 w 1214203"/>
                <a:gd name="connsiteY12" fmla="*/ 89259 h 141199"/>
                <a:gd name="connsiteX13" fmla="*/ 1214203 w 1214203"/>
                <a:gd name="connsiteY13" fmla="*/ 59279 h 14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203" h="141199">
                  <a:moveTo>
                    <a:pt x="0" y="44288"/>
                  </a:moveTo>
                  <a:cubicBezTo>
                    <a:pt x="132866" y="0"/>
                    <a:pt x="58532" y="10818"/>
                    <a:pt x="224852" y="29298"/>
                  </a:cubicBezTo>
                  <a:cubicBezTo>
                    <a:pt x="239842" y="34295"/>
                    <a:pt x="256010" y="36614"/>
                    <a:pt x="269823" y="44288"/>
                  </a:cubicBezTo>
                  <a:cubicBezTo>
                    <a:pt x="301321" y="61787"/>
                    <a:pt x="324808" y="95510"/>
                    <a:pt x="359764" y="104249"/>
                  </a:cubicBezTo>
                  <a:lnTo>
                    <a:pt x="419724" y="119239"/>
                  </a:lnTo>
                  <a:cubicBezTo>
                    <a:pt x="679612" y="86754"/>
                    <a:pt x="451528" y="133420"/>
                    <a:pt x="584616" y="74269"/>
                  </a:cubicBezTo>
                  <a:cubicBezTo>
                    <a:pt x="613494" y="61434"/>
                    <a:pt x="674557" y="44288"/>
                    <a:pt x="674557" y="44288"/>
                  </a:cubicBezTo>
                  <a:cubicBezTo>
                    <a:pt x="714531" y="49285"/>
                    <a:pt x="755892" y="47703"/>
                    <a:pt x="794478" y="59279"/>
                  </a:cubicBezTo>
                  <a:cubicBezTo>
                    <a:pt x="808015" y="63340"/>
                    <a:pt x="812340" y="81988"/>
                    <a:pt x="824459" y="89259"/>
                  </a:cubicBezTo>
                  <a:cubicBezTo>
                    <a:pt x="838008" y="97388"/>
                    <a:pt x="854100" y="100417"/>
                    <a:pt x="869429" y="104249"/>
                  </a:cubicBezTo>
                  <a:cubicBezTo>
                    <a:pt x="894147" y="110428"/>
                    <a:pt x="919508" y="113712"/>
                    <a:pt x="944380" y="119239"/>
                  </a:cubicBezTo>
                  <a:cubicBezTo>
                    <a:pt x="964492" y="123708"/>
                    <a:pt x="984354" y="129232"/>
                    <a:pt x="1004341" y="134229"/>
                  </a:cubicBezTo>
                  <a:cubicBezTo>
                    <a:pt x="1159520" y="112061"/>
                    <a:pt x="1063347" y="141199"/>
                    <a:pt x="1154242" y="89259"/>
                  </a:cubicBezTo>
                  <a:cubicBezTo>
                    <a:pt x="1173644" y="78172"/>
                    <a:pt x="1214203" y="59279"/>
                    <a:pt x="1214203" y="59279"/>
                  </a:cubicBezTo>
                </a:path>
              </a:pathLst>
            </a:cu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Выгнутая вверх стрелка 48"/>
          <p:cNvSpPr/>
          <p:nvPr/>
        </p:nvSpPr>
        <p:spPr>
          <a:xfrm flipH="1">
            <a:off x="2987824" y="2132856"/>
            <a:ext cx="2232248" cy="360040"/>
          </a:xfrm>
          <a:prstGeom prst="curved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35896" y="1700808"/>
            <a:ext cx="8782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какой?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3568" y="4581128"/>
            <a:ext cx="792088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Не выделяются запятыми одиночные причастия</a:t>
            </a:r>
            <a:endParaRPr lang="ru-RU" sz="24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5" grpId="0" animBg="1"/>
      <p:bldP spid="49" grpId="0" animBg="1"/>
      <p:bldP spid="50" grpId="0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0099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Списать. Обозначить ПО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0099"/>
            </a:solidFill>
          </a:ln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История волшебного клубка.  </a:t>
            </a:r>
          </a:p>
          <a:p>
            <a:pPr>
              <a:buNone/>
            </a:pPr>
            <a:r>
              <a:rPr lang="ru-RU" b="1" dirty="0" smtClean="0"/>
              <a:t>Это очень старинная вещь подаренная мне еще бабушкой. </a:t>
            </a:r>
          </a:p>
          <a:p>
            <a:pPr>
              <a:buNone/>
            </a:pPr>
            <a:r>
              <a:rPr lang="ru-RU" b="1" dirty="0" smtClean="0"/>
              <a:t>Бабушка была пожилая ведьма приехавшая к нам из Шотландии. </a:t>
            </a:r>
          </a:p>
          <a:p>
            <a:pPr>
              <a:buNone/>
            </a:pPr>
            <a:r>
              <a:rPr lang="ru-RU" b="1" dirty="0" smtClean="0"/>
              <a:t>У нее крючковатый нос и рыжие волосы собранные в пучок.</a:t>
            </a:r>
            <a:endParaRPr lang="ru-RU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1268760"/>
            <a:ext cx="8424936" cy="5256584"/>
          </a:xfrm>
          <a:prstGeom prst="rect">
            <a:avLst/>
          </a:prstGeom>
          <a:solidFill>
            <a:schemeClr val="bg1"/>
          </a:solidFill>
          <a:ln>
            <a:solidFill>
              <a:srgbClr val="000099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Это очень старинная вещь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подаренная мне еще бабушкой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Бабушка была пожилая ведьма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приехавшая к нам из Шотландии. </a:t>
            </a:r>
          </a:p>
          <a:p>
            <a:pPr marL="342900" indent="-342900">
              <a:spcBef>
                <a:spcPct val="20000"/>
              </a:spcBef>
            </a:pPr>
            <a:r>
              <a:rPr lang="ru-RU" sz="4400" b="1" dirty="0" smtClean="0"/>
              <a:t>У нее крючковатый нос и рыжие волосы</a:t>
            </a:r>
            <a:r>
              <a:rPr lang="ru-RU" sz="4400" b="1" dirty="0" smtClean="0">
                <a:solidFill>
                  <a:srgbClr val="C00000"/>
                </a:solidFill>
              </a:rPr>
              <a:t>,</a:t>
            </a:r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rgbClr val="000099"/>
                </a:solidFill>
              </a:rPr>
              <a:t>собранные в пучок</a:t>
            </a:r>
            <a:r>
              <a:rPr lang="ru-RU" sz="4400" b="1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482</Words>
  <Application>Microsoft Office PowerPoint</Application>
  <PresentationFormat>Экран (4:3)</PresentationFormat>
  <Paragraphs>103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Причастный оборот</vt:lpstr>
      <vt:lpstr>Что называется причастным оборотом?</vt:lpstr>
      <vt:lpstr>Причастный оборот  - это причастие с зависимыми словами </vt:lpstr>
      <vt:lpstr>Чтобы найти ПО, нужно:</vt:lpstr>
      <vt:lpstr>Причастный оборот, стоящий после определяемого слова,  на письме обособляется (выделяется с двух сторон запятыми),   в устной речи  - выделяется интонационно.</vt:lpstr>
      <vt:lpstr>Потренируемся</vt:lpstr>
      <vt:lpstr>Поменяем местами ПО </vt:lpstr>
      <vt:lpstr>Сравним</vt:lpstr>
      <vt:lpstr>Списать. Обозначить ПО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</dc:creator>
  <cp:lastModifiedBy>НАТА</cp:lastModifiedBy>
  <cp:revision>32</cp:revision>
  <dcterms:created xsi:type="dcterms:W3CDTF">2013-12-06T13:39:40Z</dcterms:created>
  <dcterms:modified xsi:type="dcterms:W3CDTF">2020-02-25T09:11:04Z</dcterms:modified>
</cp:coreProperties>
</file>